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Moon Data (</a:t>
            </a:r>
            <a:r>
              <a:rPr lang="en-US" sz="3600" dirty="0" err="1"/>
              <a:t>T^2</a:t>
            </a:r>
            <a:r>
              <a:rPr lang="en-US" sz="3600" baseline="0" dirty="0"/>
              <a:t> </a:t>
            </a:r>
            <a:r>
              <a:rPr lang="en-US" sz="3600" baseline="0" dirty="0" err="1"/>
              <a:t>vs</a:t>
            </a:r>
            <a:r>
              <a:rPr lang="en-US" sz="3600" baseline="0" dirty="0"/>
              <a:t> </a:t>
            </a:r>
            <a:r>
              <a:rPr lang="en-US" sz="3600" baseline="0" dirty="0" err="1"/>
              <a:t>R^3</a:t>
            </a:r>
            <a:r>
              <a:rPr lang="en-US" sz="3600" baseline="0" dirty="0"/>
              <a:t>)</a:t>
            </a:r>
            <a:endParaRPr lang="en-US" sz="3600" dirty="0"/>
          </a:p>
        </c:rich>
      </c:tx>
      <c:layout>
        <c:manualLayout>
          <c:xMode val="edge"/>
          <c:yMode val="edge"/>
          <c:x val="0.24982633420822398"/>
          <c:y val="3.33333381938375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48840769903763"/>
          <c:y val="0.16702573636628754"/>
          <c:w val="0.56233902012248471"/>
          <c:h val="0.68921660834062404"/>
        </c:manualLayout>
      </c:layout>
      <c:scatterChart>
        <c:scatterStyle val="lineMarker"/>
        <c:varyColors val="0"/>
        <c:ser>
          <c:idx val="0"/>
          <c:order val="0"/>
          <c:tx>
            <c:v>Moon Data</c:v>
          </c:tx>
          <c:spPr>
            <a:ln w="47625">
              <a:noFill/>
            </a:ln>
          </c:spPr>
          <c:marker>
            <c:symbol val="diamond"/>
            <c:size val="14"/>
            <c:spPr>
              <a:gradFill>
                <a:gsLst>
                  <a:gs pos="0">
                    <a:srgbClr val="FFF200"/>
                  </a:gs>
                  <a:gs pos="31000">
                    <a:srgbClr val="FF7A00"/>
                  </a:gs>
                  <a:gs pos="64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c:spPr>
          </c:marker>
          <c:trendline>
            <c:spPr>
              <a:ln w="31750">
                <a:gradFill>
                  <a:gsLst>
                    <a:gs pos="0">
                      <a:srgbClr val="FFF200"/>
                    </a:gs>
                    <a:gs pos="29000">
                      <a:srgbClr val="FF7A00"/>
                    </a:gs>
                    <a:gs pos="63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</c:spPr>
            <c:trendlineType val="linear"/>
            <c:dispRSqr val="1"/>
            <c:dispEq val="1"/>
            <c:trendlineLbl>
              <c:layout>
                <c:manualLayout>
                  <c:x val="-3.070240768640382E-2"/>
                  <c:y val="5.825453431398883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</c:trendlineLbl>
          </c:trendline>
          <c:xVal>
            <c:numRef>
              <c:f>Sheet1!$G$7:$G$10</c:f>
              <c:numCache>
                <c:formatCode>General</c:formatCode>
                <c:ptCount val="4"/>
                <c:pt idx="0">
                  <c:v>2157373440000</c:v>
                </c:pt>
                <c:pt idx="1">
                  <c:v>94884501587.55838</c:v>
                </c:pt>
                <c:pt idx="2">
                  <c:v>382161348864</c:v>
                </c:pt>
                <c:pt idx="3">
                  <c:v>19687906344.960003</c:v>
                </c:pt>
              </c:numCache>
            </c:numRef>
          </c:xVal>
          <c:yVal>
            <c:numRef>
              <c:f>Sheet1!$F$7:$F$10</c:f>
              <c:numCache>
                <c:formatCode>General</c:formatCode>
                <c:ptCount val="4"/>
                <c:pt idx="0">
                  <c:v>6.6646259566606715E+27</c:v>
                </c:pt>
                <c:pt idx="1">
                  <c:v>3.3257489034128266E+26</c:v>
                </c:pt>
                <c:pt idx="2">
                  <c:v>1.441748095073E+27</c:v>
                </c:pt>
                <c:pt idx="3">
                  <c:v>8.403285189443473E+25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654784"/>
        <c:axId val="65656704"/>
      </c:scatterChart>
      <c:valAx>
        <c:axId val="6565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3200" dirty="0" err="1" smtClean="0"/>
                  <a:t>T^2</a:t>
                </a:r>
                <a:r>
                  <a:rPr lang="en-US" sz="3200" dirty="0" smtClean="0"/>
                  <a:t> (</a:t>
                </a:r>
                <a:r>
                  <a:rPr lang="en-US" sz="3200" dirty="0" err="1" smtClean="0"/>
                  <a:t>sec^2</a:t>
                </a:r>
                <a:r>
                  <a:rPr lang="en-US" sz="3200" dirty="0" smtClean="0"/>
                  <a:t>)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40015441819772529"/>
              <c:y val="0.919300950612562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5656704"/>
        <c:crosses val="autoZero"/>
        <c:crossBetween val="midCat"/>
      </c:valAx>
      <c:valAx>
        <c:axId val="65656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3200" dirty="0" err="1" smtClean="0"/>
                  <a:t>R^3</a:t>
                </a:r>
                <a:r>
                  <a:rPr lang="en-US" sz="3200" dirty="0" smtClean="0"/>
                  <a:t> (</a:t>
                </a:r>
                <a:r>
                  <a:rPr lang="en-US" sz="3200" dirty="0" err="1" smtClean="0"/>
                  <a:t>m^3</a:t>
                </a:r>
                <a:r>
                  <a:rPr lang="en-US" sz="3200" dirty="0" smtClean="0"/>
                  <a:t>)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1.0771872265966754E-2"/>
              <c:y val="0.387397840098839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56547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2317613727886898"/>
          <c:y val="0.41378153232739295"/>
          <c:w val="0.26238342950813459"/>
          <c:h val="0.15140066031317409"/>
        </c:manualLayout>
      </c:layout>
      <c:overlay val="0"/>
      <c:spPr>
        <a:gradFill>
          <a:gsLst>
            <a:gs pos="0">
              <a:srgbClr val="FFF200"/>
            </a:gs>
            <a:gs pos="26000">
              <a:srgbClr val="FF7A00"/>
            </a:gs>
            <a:gs pos="53000">
              <a:srgbClr val="FF0300"/>
            </a:gs>
            <a:gs pos="100000">
              <a:srgbClr val="4D0808"/>
            </a:gs>
          </a:gsLst>
          <a:lin ang="5400000" scaled="0"/>
        </a:gra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7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3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3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5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0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2096-B3D9-4EA0-B141-329636B313CB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8D3A-631A-4F66-8F97-C47AC8930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76182"/>
              </p:ext>
            </p:extLst>
          </p:nvPr>
        </p:nvGraphicFramePr>
        <p:xfrm>
          <a:off x="838200" y="1676400"/>
          <a:ext cx="7315200" cy="4191000"/>
        </p:xfrm>
        <a:graphic>
          <a:graphicData uri="http://schemas.openxmlformats.org/drawingml/2006/table">
            <a:tbl>
              <a:tblPr/>
              <a:tblGrid>
                <a:gridCol w="1144277"/>
                <a:gridCol w="1103410"/>
                <a:gridCol w="980809"/>
                <a:gridCol w="1144277"/>
                <a:gridCol w="980809"/>
                <a:gridCol w="980809"/>
                <a:gridCol w="980809"/>
              </a:tblGrid>
              <a:tr h="8382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Radius (JD)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(days)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Radius (m)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 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(sec)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R^3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m^3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T^2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sec^2</a:t>
                      </a:r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Callisto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13.16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1.882E+09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1468800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6.66E+27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2.16E+12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Europa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4.845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3.5652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692835000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308033.3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3.33E+26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9.49E+10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Ganymede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7.155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1.13E+09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618192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1.44E+27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3.82E+11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3.063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1.624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438009000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140313.6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8.4E+25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1.97E+10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5000">
                          <a:srgbClr val="FF7A00"/>
                        </a:gs>
                        <a:gs pos="56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334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Moon Data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3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139113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490568" y="4095583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(</a:t>
            </a:r>
            <a:r>
              <a:rPr lang="en-US" dirty="0" err="1">
                <a:solidFill>
                  <a:prstClr val="white"/>
                </a:solidFill>
              </a:rPr>
              <a:t>R^3</a:t>
            </a:r>
            <a:r>
              <a:rPr lang="en-US" dirty="0">
                <a:solidFill>
                  <a:prstClr val="white"/>
                </a:solidFill>
              </a:rPr>
              <a:t>)=(GM/4</a:t>
            </a:r>
            <a:r>
              <a:rPr lang="el-GR" dirty="0">
                <a:solidFill>
                  <a:prstClr val="white"/>
                </a:solidFill>
              </a:rPr>
              <a:t>π^2)*</a:t>
            </a:r>
            <a:r>
              <a:rPr lang="en-US" dirty="0" err="1">
                <a:solidFill>
                  <a:prstClr val="white"/>
                </a:solidFill>
              </a:rPr>
              <a:t>T^2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90568" y="4578497"/>
            <a:ext cx="2220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GM/(4</a:t>
            </a:r>
            <a:r>
              <a:rPr lang="el-GR" dirty="0">
                <a:solidFill>
                  <a:prstClr val="white"/>
                </a:solidFill>
              </a:rPr>
              <a:t>π^2)= </a:t>
            </a:r>
            <a:r>
              <a:rPr lang="en-US" dirty="0" smtClean="0">
                <a:solidFill>
                  <a:prstClr val="white"/>
                </a:solidFill>
              </a:rPr>
              <a:t>3</a:t>
            </a:r>
            <a:r>
              <a:rPr lang="en-US" dirty="0" smtClean="0">
                <a:solidFill>
                  <a:prstClr val="white"/>
                </a:solidFill>
              </a:rPr>
              <a:t>*10^15</a:t>
            </a:r>
            <a:endParaRPr lang="el-GR" dirty="0">
              <a:solidFill>
                <a:prstClr val="white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43278"/>
              </p:ext>
            </p:extLst>
          </p:nvPr>
        </p:nvGraphicFramePr>
        <p:xfrm>
          <a:off x="6645220" y="5181600"/>
          <a:ext cx="2494661" cy="558165"/>
        </p:xfrm>
        <a:graphic>
          <a:graphicData uri="http://schemas.openxmlformats.org/drawingml/2006/table">
            <a:tbl>
              <a:tblPr/>
              <a:tblGrid>
                <a:gridCol w="2494661"/>
              </a:tblGrid>
              <a:tr h="351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Mass of Jupiter=  </a:t>
                      </a:r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1.77*10^27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200"/>
                        </a:gs>
                        <a:gs pos="24000">
                          <a:srgbClr val="FF7A00"/>
                        </a:gs>
                        <a:gs pos="57000">
                          <a:srgbClr val="FF0300"/>
                        </a:gs>
                        <a:gs pos="100000">
                          <a:srgbClr val="4D0808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63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87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Brice</cp:lastModifiedBy>
  <cp:revision>7</cp:revision>
  <dcterms:created xsi:type="dcterms:W3CDTF">2011-04-11T21:04:43Z</dcterms:created>
  <dcterms:modified xsi:type="dcterms:W3CDTF">2011-04-11T22:15:21Z</dcterms:modified>
</cp:coreProperties>
</file>